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Arial Black"/>
      <p:regular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ni slajd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okomiti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komiti naslov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sadržaj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glavlje odjeljka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sadržaja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sporedb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mo naslov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zn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držaj s opiso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ka s opiso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ura\Desktop\grad zrakoplovstva\JPEG\IMG_2942_fotosop.jpg" id="84" name="Google Shape;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8573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285750" y="957263"/>
            <a:ext cx="10429875" cy="1571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>
            <p:ph type="ctrTitle"/>
          </p:nvPr>
        </p:nvSpPr>
        <p:spPr>
          <a:xfrm>
            <a:off x="428625" y="528638"/>
            <a:ext cx="8267700" cy="200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GRAD ZRAKOPLOVSTVA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33400" y="1885950"/>
            <a:ext cx="8072438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Grad Velika Gorica - zrakoplovno središte Hrvatske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6902450" y="6381750"/>
            <a:ext cx="3357563" cy="430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Juraj Odrčić, dipl.ing. aeroprometa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Studio Eunoia d.o.o.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/>
          <p:nvPr/>
        </p:nvSpPr>
        <p:spPr>
          <a:xfrm>
            <a:off x="500063" y="-357188"/>
            <a:ext cx="8358187" cy="4286251"/>
          </a:xfrm>
          <a:prstGeom prst="rect">
            <a:avLst/>
          </a:prstGeom>
          <a:solidFill>
            <a:srgbClr val="C00000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642938" y="428625"/>
            <a:ext cx="8143875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MUZEJ ZRAKOPLOVSTVA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Izrada studije opravdanosti izgradnje suvremeno koncipiranog muzeja (vanjski i unutarnji izložbeni prostor, dvorane za predavanja, simulator letenja…) kojom bi se analizirale mogućnosti za gradnju muzeja. Zrakoplove pripremiti iz otpisa MORH-a, uređenjem zrakoplova sa ZTC-a, trajnom posudbom od Tehničkog muzeja u Zagrebu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Aeromiting Velike Gorice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Organizacija aeromitinga na pisti Zrakoplovno tehničkog centra Velika Gorica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 cap="small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600" u="sng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Aktivacija zapuštenih zrakoplovnih bunkera na području Velike Gorice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Pretvaranje zapuštenih bunkera za vojne zrakoplove na području Vukovinskog polja u izložbene prostore zrakoplovne tematike ili drugu javnu namjenu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/>
          <p:nvPr/>
        </p:nvSpPr>
        <p:spPr>
          <a:xfrm>
            <a:off x="642938" y="142875"/>
            <a:ext cx="2643187" cy="19288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5429250" y="285750"/>
            <a:ext cx="2786063" cy="1785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3286125" y="214313"/>
            <a:ext cx="2143125" cy="1857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571500" y="4786313"/>
            <a:ext cx="2643188" cy="19288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5429250" y="4929188"/>
            <a:ext cx="2714625" cy="1785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3214688" y="4857750"/>
            <a:ext cx="2214562" cy="1857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14375" y="2071688"/>
            <a:ext cx="2071688" cy="2714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5857875" y="2071688"/>
            <a:ext cx="2214563" cy="2714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jura\Desktop\HONDA CIVIC\dev\hrpaslika.jpg" id="190" name="Google Shape;1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/>
          <p:nvPr/>
        </p:nvSpPr>
        <p:spPr>
          <a:xfrm>
            <a:off x="-180975" y="4572000"/>
            <a:ext cx="9577388" cy="571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357188" y="4622800"/>
            <a:ext cx="8072437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VELIKA GORICA – GRAD ZRAKOPLOVSTVA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1143000" y="-142875"/>
            <a:ext cx="6842125" cy="6842125"/>
            <a:chOff x="1142976" y="-142900"/>
            <a:chExt cx="6842125" cy="6842125"/>
          </a:xfrm>
        </p:grpSpPr>
        <p:pic>
          <p:nvPicPr>
            <p:cNvPr id="94" name="Google Shape;9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976" y="-142900"/>
              <a:ext cx="6842125" cy="68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4"/>
            <p:cNvSpPr/>
            <p:nvPr/>
          </p:nvSpPr>
          <p:spPr>
            <a:xfrm>
              <a:off x="1500164" y="1357288"/>
              <a:ext cx="2286000" cy="6429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1500164" y="3357538"/>
              <a:ext cx="1428750" cy="7143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1500164" y="4857725"/>
              <a:ext cx="1428750" cy="7143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143601" y="3571850"/>
              <a:ext cx="1463675" cy="7429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357914" y="2071663"/>
              <a:ext cx="1285875" cy="7143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3857601" y="5714975"/>
              <a:ext cx="1428750" cy="7143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5572101" y="5643538"/>
              <a:ext cx="2071688" cy="5000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14"/>
          <p:cNvSpPr/>
          <p:nvPr/>
        </p:nvSpPr>
        <p:spPr>
          <a:xfrm>
            <a:off x="-214313" y="500063"/>
            <a:ext cx="10429876" cy="7143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500188" y="3429000"/>
            <a:ext cx="1785937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MJESTA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571625" y="1428750"/>
            <a:ext cx="1920875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8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GOSPODARSKI RAZVOJ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500188" y="4929188"/>
            <a:ext cx="17859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8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VISOK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8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STANDARD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3829050" y="5715000"/>
            <a:ext cx="1785938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PROMOCIJA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6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GRADA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6429375" y="5715000"/>
            <a:ext cx="17859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TURIZAM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571500" y="609600"/>
            <a:ext cx="807243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UTJECAJ ZRAČNOG PROMETA NA VELIKU GORICU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5857875" y="3770313"/>
            <a:ext cx="1785938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4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PROMETNA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4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POVEZANOST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5724525" y="2273300"/>
            <a:ext cx="1919288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OBRAZOVANJE</a:t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>
            <a:off x="-214313" y="428625"/>
            <a:ext cx="9501188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11188" y="620713"/>
            <a:ext cx="80724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VELIKA GORICA – ZRAKOPLOVNO SREDIŠTE HRVATSKE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7858125" y="439738"/>
            <a:ext cx="500063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7929563" y="428625"/>
            <a:ext cx="500062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428625" y="1357313"/>
            <a:ext cx="8429625" cy="475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Međunarodna zračna luka Zagreb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Zrakoplovna baza Pleso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hr-H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(vojarna Pukovnik Marko Živković - Hrvatsko ratno zrakoplovstvo i protuzračna obrana)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Hrvatska kontrola zračne plovidbe</a:t>
            </a:r>
            <a:r>
              <a:rPr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Zračna luka Zagreb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Zrakoplovno tehnički centar Velika Gorica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zrakoplovne kompanije: </a:t>
            </a:r>
            <a:r>
              <a:rPr b="1"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Croatia Airlines, Trade Air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Zrakoplovno tehnička škola Rudolfa Perešina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Veleučilište Velika Gorica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hr-H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Aeroklub Velika Gorica </a:t>
            </a:r>
            <a:r>
              <a:rPr lang="hr-H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(letjelište Buševec)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5"/>
          <p:cNvGrpSpPr/>
          <p:nvPr/>
        </p:nvGrpSpPr>
        <p:grpSpPr>
          <a:xfrm>
            <a:off x="-357188" y="-214313"/>
            <a:ext cx="9715501" cy="7143751"/>
            <a:chOff x="-357222" y="-214338"/>
            <a:chExt cx="9715568" cy="7143800"/>
          </a:xfrm>
        </p:grpSpPr>
        <p:sp>
          <p:nvSpPr>
            <p:cNvPr id="121" name="Google Shape;121;p15"/>
            <p:cNvSpPr/>
            <p:nvPr/>
          </p:nvSpPr>
          <p:spPr>
            <a:xfrm>
              <a:off x="-357222" y="-214338"/>
              <a:ext cx="9715568" cy="7143800"/>
            </a:xfrm>
            <a:prstGeom prst="rect">
              <a:avLst/>
            </a:prstGeom>
            <a:solidFill>
              <a:schemeClr val="accent1">
                <a:alpha val="85882"/>
              </a:schemeClr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rica i aerodromZUTO.jpg" id="122" name="Google Shape;122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5720" y="3000372"/>
              <a:ext cx="4572000" cy="3429000"/>
            </a:xfrm>
            <a:prstGeom prst="rect">
              <a:avLst/>
            </a:prstGeom>
            <a:solidFill>
              <a:srgbClr val="ECECEC"/>
            </a:solidFill>
            <a:ln cap="sq" cmpd="sng" w="889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descr="GRADiAVION.jpg" id="123" name="Google Shape;123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29058" y="214290"/>
              <a:ext cx="4786314" cy="3589736"/>
            </a:xfrm>
            <a:prstGeom prst="rect">
              <a:avLst/>
            </a:prstGeom>
            <a:solidFill>
              <a:srgbClr val="ECECEC"/>
            </a:solidFill>
            <a:ln cap="sq" cmpd="sng" w="889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jura\Desktop\HONDA CIVIC\dev\hrpaslika.jpg"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-428625" y="4572000"/>
            <a:ext cx="10429875" cy="571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357188" y="4610100"/>
            <a:ext cx="8072437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VELIKA GORICA – GRAD ZRAKOPLOVSTVA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>
            <a:off x="928688" y="-428625"/>
            <a:ext cx="7215187" cy="4214813"/>
          </a:xfrm>
          <a:prstGeom prst="rect">
            <a:avLst/>
          </a:prstGeom>
          <a:solidFill>
            <a:srgbClr val="C00000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1071563" y="642938"/>
            <a:ext cx="7072312" cy="409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000" u="sng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Potpisivanje povelje prijateljstva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Potpisivanje podrške projektu „Velika Gorica – Grad zrakoplovstva“ od strane institucija, poduzeća i udruga koje djeluju na području Velike Gorice, a vezane su uz zrakoplovstvo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600" u="sng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Osnivanje udruge Aerodromskih gradova hrvatske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Osnovati udrugu aerodromskih gradova Hrvatske radi što veće medijske prezentacije projekta, promocije zrakoplovstva i Grada Velike Gorice kao nositelja projekta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AERODROMSKI GRAD PRIJATELJ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Povezivanje Grada Velike Gorice s partnerskim gradom koji ima zračnu luku. Prijedlog za prijateljstvo je Grad Dubrovnik kao grad bez kopnene veze s ostatkom Hrvatske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/>
          <p:nvPr/>
        </p:nvSpPr>
        <p:spPr>
          <a:xfrm>
            <a:off x="-714375" y="357188"/>
            <a:ext cx="7786688" cy="1928812"/>
          </a:xfrm>
          <a:prstGeom prst="rect">
            <a:avLst/>
          </a:prstGeom>
          <a:solidFill>
            <a:srgbClr val="C00000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571500" y="357188"/>
            <a:ext cx="6500813" cy="215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 u="sng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Postavljanje modela zrakoplova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Postavljanje zrakoplova na ulaz u Veliku Goricu, kod skretanja za zračnu luku s natpisom „Grad Velika Gorica – Grad zrakoplovstva“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PORUKA NA PRAGU PISTE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Putnicima koji slijeću na zračnu luku skrenuti pažnju da dolaze u Veliku Goricu. Izrada cvjetnjaka s natpisom “Welcome”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maketa.jpg" id="145" name="Google Shape;14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9322" y="2643182"/>
            <a:ext cx="2929628" cy="392909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5214938" y="-857250"/>
            <a:ext cx="3643312" cy="4786313"/>
          </a:xfrm>
          <a:prstGeom prst="rect">
            <a:avLst/>
          </a:prstGeom>
          <a:solidFill>
            <a:srgbClr val="C00000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357813" y="214313"/>
            <a:ext cx="3500437" cy="45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 u="sng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Dječji park zrakoplovstva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Opremanje jedne javne površine na području Grada Velike Gorice s dječjim spravama za igru na temu zrakoplovstva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600" u="sng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Postavljanje umjetničkih instalacija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Priču o Gradu zrakoplovstva prenijeti u stvarni prostor kroz umjetnička djela postavljena na javnim površinama u Velikoj Gorici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4000500" y="2214563"/>
            <a:ext cx="5643563" cy="3714750"/>
          </a:xfrm>
          <a:prstGeom prst="rect">
            <a:avLst/>
          </a:prstGeom>
          <a:solidFill>
            <a:srgbClr val="C00000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4286250" y="2286000"/>
            <a:ext cx="4143375" cy="3786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 u="sng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Izrada kalendara, razglednica te suvenira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Izrada kalendara i razglednica s motivima zrakoplovstva te suvenira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 u="sng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Planespoting natjecanje i izložba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Organiziranje „Planespooting natjecanja“  (fotografska disciplina snimanja zrakoplova) te priprema izložbe s fotografijama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/>
          <p:nvPr/>
        </p:nvSpPr>
        <p:spPr>
          <a:xfrm>
            <a:off x="5643563" y="3786188"/>
            <a:ext cx="3643312" cy="2786062"/>
          </a:xfrm>
          <a:prstGeom prst="rect">
            <a:avLst/>
          </a:prstGeom>
          <a:solidFill>
            <a:srgbClr val="C00000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-285750" y="500063"/>
            <a:ext cx="8858250" cy="1285875"/>
          </a:xfrm>
          <a:prstGeom prst="rect">
            <a:avLst/>
          </a:prstGeom>
          <a:solidFill>
            <a:srgbClr val="C00000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606425" y="642938"/>
            <a:ext cx="7751763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2400" u="sng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 OTVORENIH VRATA LETJELIŠTA BUŠEVEC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Amatersko letenje približiti građanima kroz Dan otvorenih vrata letjelišta Buševec i Aerokluba Velika Gorica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5786438" y="3916363"/>
            <a:ext cx="3214687" cy="258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 ZRAKOPLOVNO TEHNIČKOG CENTRA VELIKA GORICA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Predstaviti javnosti rad Zrakoplovno tehničkog centra te zrakoplove i helikoptere koje održava isti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600" u="sng" cap="small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NATJECANJE U AVIOMODELARSTVU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Natjecanje aviomodelara preseliti s letjelišta u Buševcu na lokaciju bliže gradskom središtu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